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9" r:id="rId5"/>
    <p:sldId id="263" r:id="rId6"/>
    <p:sldId id="272" r:id="rId7"/>
    <p:sldId id="274" r:id="rId8"/>
    <p:sldId id="27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7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1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16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A21AB-8322-4E52-872F-DE0987962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741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828B3-9931-4560-8386-FA87419750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5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C3C6-B426-4390-9C37-60FDFD68C9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46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BC7D-EAF9-4A1B-BA0C-0CF9630A75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92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D6BA3-9662-46AE-9ACE-8BAFEB8B71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6526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A3DF-E4F0-4466-B1A1-6217BBBF96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1937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550F4-25F2-4089-918F-30580EDAC3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83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CC5BA-E636-4BFD-A6C9-92E301E97E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9445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7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2B0F-A488-4E8E-8F64-CD961613EB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805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D15E-C249-41F2-A0D9-9FCE10894F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75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1D302-5312-4DB4-B84B-4A1E4ACF78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4511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37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56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98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70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23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11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7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41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852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14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233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9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94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041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3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0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7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981A4-23A5-4DDF-8224-0897A8556596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A631-48D1-4C4B-830D-A6A97E36EE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5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C646A29-2F51-4420-9D1C-30AA4B88CF97}" type="slidenum">
              <a:rPr lang="ru-RU" altLang="ru-RU"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3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C97F-083D-4AF0-BE6F-65BA2ABA639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39CC-0C25-4629-98CE-2396B82109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7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ds05.infourok.ru/uploads/ex/0aef/0008e48e-e28b77a5/hello_html_m651ff91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" r="387"/>
          <a:stretch/>
        </p:blipFill>
        <p:spPr bwMode="auto">
          <a:xfrm>
            <a:off x="6012160" y="3887129"/>
            <a:ext cx="2952328" cy="2227598"/>
          </a:xfrm>
          <a:prstGeom prst="flowChartPunchedCard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12392"/>
            <a:ext cx="6768752" cy="6480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400" dirty="0" smtClean="0">
                <a:solidFill>
                  <a:srgbClr val="FF0000"/>
                </a:solidFill>
                <a:effectLst/>
                <a:latin typeface="MV Boli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rgbClr val="FF0000"/>
                </a:solidFill>
                <a:effectLst/>
                <a:latin typeface="MV Boli"/>
                <a:ea typeface="Calibri"/>
                <a:cs typeface="Times New Roman"/>
              </a:rPr>
            </a:br>
            <a:r>
              <a:rPr lang="ru-RU" sz="1400" dirty="0">
                <a:solidFill>
                  <a:srgbClr val="FF0000"/>
                </a:solidFill>
                <a:latin typeface="MV Bol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MV Boli"/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FF0000"/>
                </a:solidFill>
                <a:latin typeface="MV Boli"/>
                <a:ea typeface="Calibri"/>
                <a:cs typeface="Times New Roman"/>
              </a:rPr>
              <a:t>    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MV Boli"/>
                <a:ea typeface="Calibri"/>
                <a:cs typeface="Times New Roman"/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К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MV Boli"/>
                <a:ea typeface="Calibri"/>
                <a:cs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вершинам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MV Boli"/>
                <a:ea typeface="Calibri"/>
                <a:cs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без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MV Boli"/>
                <a:ea typeface="Calibri"/>
                <a:cs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границ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MV Boli"/>
                <a:ea typeface="Calibri"/>
                <a:cs typeface="Times New Roman"/>
              </a:rPr>
              <a:t>!»</a:t>
            </a:r>
            <a:r>
              <a:rPr lang="ru-RU" sz="3600" b="1" i="1" dirty="0">
                <a:ea typeface="Calibri"/>
                <a:cs typeface="Times New Roman"/>
              </a:rPr>
              <a:t/>
            </a:r>
            <a:br>
              <a:rPr lang="ru-RU" sz="3600" b="1" i="1" dirty="0">
                <a:ea typeface="Calibri"/>
                <a:cs typeface="Times New Roman"/>
              </a:rPr>
            </a:b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077072"/>
            <a:ext cx="2808312" cy="1872208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70000"/>
              </a:lnSpc>
            </a:pP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Bahnschrift SemiBold Condensed"/>
                <a:ea typeface="Calibri"/>
                <a:cs typeface="Times New Roman"/>
              </a:rPr>
              <a:t>Проект </a:t>
            </a:r>
            <a:endParaRPr lang="en-US" sz="5600" dirty="0" smtClean="0">
              <a:solidFill>
                <a:schemeClr val="accent1">
                  <a:lumMod val="50000"/>
                </a:schemeClr>
              </a:solidFill>
              <a:latin typeface="Bahnschrift SemiBold Condensed"/>
              <a:ea typeface="Calibri"/>
              <a:cs typeface="Times New Roman"/>
            </a:endParaRPr>
          </a:p>
          <a:p>
            <a:pPr algn="r">
              <a:lnSpc>
                <a:spcPct val="170000"/>
              </a:lnSpc>
            </a:pP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Bahnschrift SemiBold Condensed"/>
                <a:ea typeface="Calibri"/>
                <a:cs typeface="Times New Roman"/>
              </a:rPr>
              <a:t>по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Bahnschrift SemiBold Condensed"/>
                <a:ea typeface="Calibri"/>
                <a:cs typeface="Times New Roman"/>
              </a:rPr>
              <a:t>созданию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56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</a:br>
            <a:r>
              <a:rPr lang="ru-RU" sz="5600" dirty="0" err="1" smtClean="0">
                <a:solidFill>
                  <a:schemeClr val="accent1">
                    <a:lumMod val="50000"/>
                  </a:schemeClr>
                </a:solidFill>
                <a:latin typeface="Bahnschrift SemiBold Condensed"/>
                <a:ea typeface="Calibri"/>
                <a:cs typeface="Times New Roman"/>
              </a:rPr>
              <a:t>м</a:t>
            </a:r>
            <a:r>
              <a:rPr lang="ru-RU" sz="5600" dirty="0" err="1" smtClean="0">
                <a:solidFill>
                  <a:schemeClr val="bg1"/>
                </a:solidFill>
                <a:latin typeface="Bahnschrift SemiBold Condensed"/>
                <a:ea typeface="Calibri"/>
                <a:cs typeface="Times New Roman"/>
              </a:rPr>
              <a:t>едиацен</a:t>
            </a:r>
            <a:r>
              <a:rPr lang="ru-RU" sz="5600" dirty="0" err="1" smtClean="0">
                <a:solidFill>
                  <a:schemeClr val="accent1">
                    <a:lumMod val="50000"/>
                  </a:schemeClr>
                </a:solidFill>
                <a:latin typeface="Bahnschrift SemiBold Condensed"/>
                <a:ea typeface="Calibri"/>
                <a:cs typeface="Times New Roman"/>
              </a:rPr>
              <a:t>тра</a:t>
            </a: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Bahnschrift SemiBold Condensed"/>
                <a:ea typeface="Calibri"/>
                <a:cs typeface="Times New Roman"/>
              </a:rPr>
              <a:t>  </a:t>
            </a:r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Bahnschrift SemiBold Condensed"/>
                <a:ea typeface="Calibri"/>
                <a:cs typeface="Times New Roman"/>
              </a:rPr>
              <a:t>по работе </a:t>
            </a:r>
            <a:endParaRPr lang="ru-RU" sz="5600" dirty="0" smtClean="0">
              <a:solidFill>
                <a:schemeClr val="accent1">
                  <a:lumMod val="50000"/>
                </a:schemeClr>
              </a:solidFill>
              <a:latin typeface="Bahnschrift SemiBold Condensed"/>
              <a:ea typeface="Calibri"/>
              <a:cs typeface="Times New Roman"/>
            </a:endParaRPr>
          </a:p>
          <a:p>
            <a:pPr algn="r">
              <a:lnSpc>
                <a:spcPct val="170000"/>
              </a:lnSpc>
            </a:pP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Bahnschrift SemiBold Condensed"/>
                <a:ea typeface="Calibri"/>
                <a:cs typeface="Times New Roman"/>
              </a:rPr>
              <a:t>с одарёнными      и       талантливыми </a:t>
            </a:r>
          </a:p>
          <a:p>
            <a:pPr algn="r">
              <a:lnSpc>
                <a:spcPct val="170000"/>
              </a:lnSpc>
            </a:pPr>
            <a:r>
              <a:rPr lang="ru-RU" sz="5600" dirty="0" smtClean="0">
                <a:solidFill>
                  <a:schemeClr val="accent1">
                    <a:lumMod val="50000"/>
                  </a:schemeClr>
                </a:solidFill>
                <a:latin typeface="Bahnschrift SemiBold Condensed"/>
                <a:ea typeface="Calibri"/>
                <a:cs typeface="Times New Roman"/>
              </a:rPr>
              <a:t>детьми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2500" dirty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31" y="1302275"/>
            <a:ext cx="4320480" cy="2224344"/>
          </a:xfrm>
          <a:prstGeom prst="flowChartInputOutp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1718"/>
            <a:ext cx="4816624" cy="2353961"/>
          </a:xfrm>
          <a:prstGeom prst="round2Diag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746" y="1302275"/>
            <a:ext cx="4248472" cy="2304256"/>
          </a:xfrm>
          <a:prstGeom prst="parallelogram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404664"/>
            <a:ext cx="2488559" cy="707886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СОШ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№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28</a:t>
            </a:r>
            <a:r>
              <a:rPr lang="ru-RU" sz="20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г. Нальчик КБР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3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fantik47.rusedu.net/gallery/3117/fon_okruzh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0567" y="-315416"/>
            <a:ext cx="12097344" cy="74241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-1188640" y="0"/>
            <a:ext cx="295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lang="ru-RU" sz="20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СОШ №</a:t>
            </a:r>
            <a:r>
              <a:rPr lang="ru-RU" sz="2000" b="1" dirty="0" smtClean="0">
                <a:solidFill>
                  <a:srgbClr val="0070C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28</a:t>
            </a:r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г. </a:t>
            </a:r>
            <a:r>
              <a:rPr lang="ru-RU" sz="2000" b="1" dirty="0">
                <a:solidFill>
                  <a:srgbClr val="0070C0"/>
                </a:solidFill>
                <a:ea typeface="Calibri" pitchFamily="34" charset="0"/>
                <a:cs typeface="Times New Roman" pitchFamily="18" charset="0"/>
              </a:rPr>
              <a:t>Нальчик КБР</a:t>
            </a:r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5151"/>
            <a:ext cx="8280920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750"/>
              </a:spcAft>
            </a:pPr>
            <a:r>
              <a:rPr lang="ru-RU" b="1" i="1" kern="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Цель  проекта</a:t>
            </a:r>
            <a:r>
              <a:rPr lang="ru-RU" b="1" i="1" kern="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:</a:t>
            </a:r>
            <a:r>
              <a:rPr lang="ru-RU" i="1" kern="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i="1" kern="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600" b="1" i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Обеспечение </a:t>
            </a:r>
            <a:r>
              <a:rPr lang="ru-RU" sz="1600" b="1" i="1" kern="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благоприятных </a:t>
            </a:r>
            <a:r>
              <a:rPr lang="ru-RU" sz="1600" b="1" i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условий для создания единой системы выявления, развития и адресной поддержки одарённых и талантливых детей в разных областях интеллектуальной и творческой </a:t>
            </a:r>
            <a:r>
              <a:rPr lang="ru-RU" sz="1600" b="1" i="1" kern="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деятельности;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1" i="1" kern="0" dirty="0" err="1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медиаобразование</a:t>
            </a:r>
            <a:r>
              <a:rPr lang="ru-RU" sz="1600" b="1" i="1" kern="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и </a:t>
            </a:r>
            <a:r>
              <a:rPr lang="ru-RU" sz="1600" b="1" i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формирование </a:t>
            </a:r>
            <a:r>
              <a:rPr lang="ru-RU" sz="1600" b="1" i="1" kern="0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медиакультуры</a:t>
            </a:r>
            <a:r>
              <a:rPr lang="ru-RU" sz="1600" b="1" i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ru-RU" sz="1600" b="1" i="1" kern="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молодого </a:t>
            </a:r>
            <a:r>
              <a:rPr lang="ru-RU" sz="1600" b="1" i="1" kern="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поколения</a:t>
            </a:r>
            <a:endParaRPr lang="ru-RU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6204" y="1628800"/>
            <a:ext cx="8496944" cy="578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0"/>
              </a:spcAft>
              <a:buSzPts val="1050"/>
            </a:pPr>
            <a:r>
              <a:rPr lang="ru-RU" b="1" i="1" kern="0" dirty="0" smtClean="0">
                <a:solidFill>
                  <a:srgbClr val="FF0000"/>
                </a:solidFill>
                <a:latin typeface="Georgia" pitchFamily="18" charset="0"/>
                <a:ea typeface="Times New Roman"/>
                <a:cs typeface="Times New Roman"/>
              </a:rPr>
              <a:t>Задачи:</a:t>
            </a:r>
            <a:endParaRPr lang="ru-RU" b="1" i="1" kern="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SzPts val="1050"/>
              <a:buAutoNum type="arabicPeriod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Создание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отдельного  пространства –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медиацентра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– информационного центра образовательной деятельности школы, обеспечивающего свободный доступ к различным видам информационных ресурсов участникам образовательного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процесса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условий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для самостоятельной информационно-учебной деятельности учащихся, развития у них потребностей в повышении уровня своей информационной культуры; удовлетворение потребностей учащихся в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самообразовании.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SzPts val="1050"/>
              <a:buAutoNum type="arabicPeriod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Координирование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деятельности педагогического коллектива  по работе с одарёнными и талантливыми  детьми и их поддержке в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медиаобразовании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и формировании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медиакультуры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SzPts val="1050"/>
              <a:buAutoNum type="arabicPeriod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Интеграция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медиаобразования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в общеобразовательные предметы, связанные не только  с информационными технологиями, но и с большинством гуманитарных и точных дисциплин, 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медиаподготовка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учащихся при интеграции в предмет мультимедиа ресурсов, включая их анализ и критическую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оценку.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SzPts val="1050"/>
              <a:buAutoNum type="arabicPeriod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основе инновационных технологий разработка и внедрение новых форм и методов выявления и поддержки одарённых детей, ориентирование их на самостоятельную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практикоориентированную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творческую деятельность, связанную с производством готового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медиапродукта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SzPts val="1050"/>
              <a:buAutoNum type="arabicPeriod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инновационной базы данных о существующих творческих, интеллектуальных ресурсах школьного сообщества через систему мониторинга,  создание различных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медиатекстов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 способствующих расширению кругозора, формированию коммуникативных компетентностей,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медиакультуры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медиаконвергентных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умений современного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школьника.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SzPts val="1050"/>
              <a:buAutoNum type="arabicPeriod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Активное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внедрение новых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медиаресурсов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в образовательную деятельность, а также собственных качественных и развивающих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медийных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продуктов.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SzPts val="1050"/>
              <a:buAutoNum type="arabicPeriod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медиаконвергентных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умений современного школьника и нового уровня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медиавосприятия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SzPts val="1050"/>
              <a:buAutoNum type="arabicPeriod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Оказание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консультационной помощи родителям и педагогам, работающим с одарёнными детьми в  формировании медиа и информационной культуры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учащихся.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ea typeface="Times New Roman"/>
              <a:cs typeface="Times New Roman"/>
            </a:endParaRPr>
          </a:p>
          <a:p>
            <a:pPr marL="228600" lvl="0" indent="-228600" algn="just">
              <a:lnSpc>
                <a:spcPct val="115000"/>
              </a:lnSpc>
              <a:spcAft>
                <a:spcPts val="0"/>
              </a:spcAft>
              <a:buSzPts val="1050"/>
              <a:buAutoNum type="arabicPeriod"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Информирование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участников проекта, а также заинтересованных лиц о результатах проекта через СМИ, сайт школы,  социальные сети.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b="1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7030A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  <a:latin typeface="Bahnschrift SemiBold Condensed" pitchFamily="34" charset="0"/>
              </a:rPr>
              <a:t>Система работы с одарёнными и талантливыми </a:t>
            </a:r>
            <a:r>
              <a:rPr lang="ru-RU" sz="3600" i="1" dirty="0" smtClean="0">
                <a:solidFill>
                  <a:srgbClr val="FF0000"/>
                </a:solidFill>
                <a:latin typeface="Bahnschrift SemiBold Condensed" pitchFamily="34" charset="0"/>
              </a:rPr>
              <a:t>детьми</a:t>
            </a:r>
            <a:endParaRPr lang="ru-RU" sz="3600" i="1" dirty="0">
              <a:solidFill>
                <a:srgbClr val="FF0000"/>
              </a:solidFill>
              <a:latin typeface="Bahnschrift SemiBold Condense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ds04.infourok.ru/uploads/ex/1133/000a84fa-a0cc59bc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/>
          <a:stretch/>
        </p:blipFill>
        <p:spPr bwMode="auto">
          <a:xfrm>
            <a:off x="395536" y="1600200"/>
            <a:ext cx="8424936" cy="502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94933"/>
            <a:ext cx="2448272" cy="10801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8864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lang="ru-RU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СОШ №28</a:t>
            </a:r>
            <a:r>
              <a:rPr lang="ru-RU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г. Нальчик КБР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51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2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119" y="318558"/>
            <a:ext cx="7411393" cy="59016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Bahnschrift SemiBold Condensed" pitchFamily="34" charset="0"/>
              </a:rPr>
              <a:t>Формы работы с одарёнными детьми</a:t>
            </a:r>
            <a:endParaRPr lang="ru-RU" sz="3200" i="1" dirty="0">
              <a:solidFill>
                <a:srgbClr val="FF0000"/>
              </a:solidFill>
              <a:latin typeface="Bahnschrift SemiBold Condensed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6211" y="1461558"/>
            <a:ext cx="2219041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Факультативы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48264" y="5301207"/>
            <a:ext cx="1152128" cy="1090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800" dirty="0"/>
          </a:p>
        </p:txBody>
      </p:sp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440" y="1568516"/>
            <a:ext cx="194468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15" y="4878705"/>
            <a:ext cx="2374935" cy="124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36" y="4878704"/>
            <a:ext cx="2110076" cy="114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0" y="4905198"/>
            <a:ext cx="2219041" cy="121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9" y="3252601"/>
            <a:ext cx="1944687" cy="10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227" y="3186502"/>
            <a:ext cx="1944687" cy="100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14" y="1468952"/>
            <a:ext cx="2374935" cy="123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79" y="3088772"/>
            <a:ext cx="2623840" cy="126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37483" y="3231370"/>
            <a:ext cx="20690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Занятия в профильных классах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60232" y="3140968"/>
            <a:ext cx="1800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 smtClean="0">
              <a:solidFill>
                <a:srgbClr val="002060"/>
              </a:solidFill>
            </a:endParaRPr>
          </a:p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Предметные кружки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7440" y="1760115"/>
            <a:ext cx="1909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Кружки по интересам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389" y="3463841"/>
            <a:ext cx="2009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Конкурсы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85557" y="1760114"/>
            <a:ext cx="2040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Участие в олимпиадах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6035" y="5347810"/>
            <a:ext cx="18640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Курсы по выбору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94639" y="5037582"/>
            <a:ext cx="19749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Работа по 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индивидуальным 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планам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0875" y="5170357"/>
            <a:ext cx="205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srgbClr val="002060"/>
                </a:solidFill>
              </a:rPr>
              <a:t>Групповые занятия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04664"/>
            <a:ext cx="228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СОШ №28</a:t>
            </a:r>
            <a:r>
              <a:rPr 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г. Нальчик КБР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8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7255" y="116632"/>
            <a:ext cx="5688632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Bahnschrift SemiBold" pitchFamily="34" charset="0"/>
              </a:rPr>
              <a:t>Организация работы </a:t>
            </a:r>
            <a:r>
              <a:rPr lang="ru-RU" sz="2800" b="1" i="1" dirty="0" err="1" smtClean="0">
                <a:solidFill>
                  <a:srgbClr val="FF0000"/>
                </a:solidFill>
                <a:latin typeface="Bahnschrift SemiBold" pitchFamily="34" charset="0"/>
              </a:rPr>
              <a:t>медиацентра</a:t>
            </a:r>
            <a:r>
              <a:rPr lang="ru-RU" sz="2800" b="1" i="1" dirty="0" smtClean="0">
                <a:solidFill>
                  <a:srgbClr val="FF0000"/>
                </a:solidFill>
                <a:latin typeface="Bahnschrift SemiBold" pitchFamily="34" charset="0"/>
              </a:rPr>
              <a:t> с одарёнными детьми</a:t>
            </a:r>
            <a:endParaRPr lang="ru-RU" sz="2800" b="1" i="1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59788"/>
            <a:ext cx="2880320" cy="124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СОШ №28</a:t>
            </a:r>
            <a:r>
              <a:rPr 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г. Нальчик КБР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1168"/>
            <a:ext cx="2378075" cy="13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3068960"/>
            <a:ext cx="237807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84784"/>
            <a:ext cx="2378075" cy="13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36" y="4968640"/>
            <a:ext cx="2378075" cy="138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66" y="3081698"/>
            <a:ext cx="2378075" cy="15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3"/>
            <a:ext cx="2378075" cy="135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476" y="1642244"/>
            <a:ext cx="2170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 по учебным предметам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476" y="3259788"/>
            <a:ext cx="2227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Интеграция </a:t>
            </a:r>
            <a:r>
              <a:rPr lang="ru-RU" sz="1600" dirty="0" err="1">
                <a:solidFill>
                  <a:srgbClr val="002060"/>
                </a:solidFill>
                <a:latin typeface="Times New Roman"/>
                <a:ea typeface="Times New Roman"/>
              </a:rPr>
              <a:t>медиаобразования</a:t>
            </a:r>
            <a:r>
              <a:rPr lang="ru-RU" sz="1600" dirty="0">
                <a:solidFill>
                  <a:srgbClr val="002060"/>
                </a:solidFill>
                <a:latin typeface="Times New Roman"/>
                <a:ea typeface="Times New Roman"/>
              </a:rPr>
              <a:t> в общеобразовательные </a:t>
            </a:r>
            <a:r>
              <a:rPr lang="ru-RU" sz="16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предметы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42095" y="3162376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Внеурочная деятельность:</a:t>
            </a:r>
          </a:p>
          <a:p>
            <a:pPr lvl="0"/>
            <a:r>
              <a:rPr lang="ru-RU" sz="1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.«Основы проектирования»</a:t>
            </a:r>
            <a:endParaRPr lang="ru-RU" sz="1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/>
            <a:r>
              <a:rPr lang="ru-RU" sz="1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1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Fly High </a:t>
            </a:r>
            <a:r>
              <a:rPr lang="ru-RU" sz="1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«Летим высоко».</a:t>
            </a:r>
            <a:endParaRPr lang="ru-RU" sz="1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/>
            <a:r>
              <a:rPr lang="ru-RU" sz="1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3.«Учимся для жизни» </a:t>
            </a:r>
          </a:p>
          <a:p>
            <a:pPr lvl="0"/>
            <a:r>
              <a:rPr lang="ru-RU" sz="1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 (функциональная грамотность)</a:t>
            </a:r>
            <a:r>
              <a:rPr lang="ru-RU" sz="1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/>
            <a:r>
              <a:rPr lang="ru-RU" sz="1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4. «Занимательная экономика»</a:t>
            </a:r>
            <a:endParaRPr lang="ru-RU" sz="1000" dirty="0">
              <a:solidFill>
                <a:srgbClr val="002060"/>
              </a:solidFill>
              <a:ea typeface="Times New Roman"/>
              <a:cs typeface="Times New Roman"/>
            </a:endParaRPr>
          </a:p>
          <a:p>
            <a:pPr lvl="0"/>
            <a:r>
              <a:rPr lang="ru-RU" sz="1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5. «Правовое поле</a:t>
            </a:r>
            <a:r>
              <a:rPr lang="ru-RU" sz="1000" dirty="0">
                <a:solidFill>
                  <a:srgbClr val="002060"/>
                </a:solidFill>
                <a:ea typeface="Times New Roman"/>
                <a:cs typeface="Times New Roman"/>
              </a:rPr>
              <a:t>  </a:t>
            </a:r>
            <a:r>
              <a:rPr lang="ru-RU" sz="1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гражданина»</a:t>
            </a:r>
            <a:endParaRPr lang="ru-RU" sz="10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</a:pPr>
            <a:r>
              <a:rPr lang="ru-RU" sz="10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6. «Секреты русской пунктуации» 7.«Финансовая грамотность у детей».</a:t>
            </a:r>
            <a:endParaRPr lang="ru-RU" sz="10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4998" y="5093692"/>
            <a:ext cx="22692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Сетевое взаимодействие, в том числе дистанционное обучение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032136"/>
            <a:ext cx="2278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 системно-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84863" y="1692486"/>
            <a:ext cx="2291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Предметные профили: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естественно-научный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социально-экономический 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C:\Users\Светлана\Desktop\ФОТО ОУ №28\Фото-видео материалы оу №28\9.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1"/>
          <a:stretch/>
        </p:blipFill>
        <p:spPr bwMode="auto">
          <a:xfrm>
            <a:off x="3474991" y="1534713"/>
            <a:ext cx="2189658" cy="13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9"/>
          <a:stretch/>
        </p:blipFill>
        <p:spPr bwMode="auto">
          <a:xfrm>
            <a:off x="3275856" y="4639704"/>
            <a:ext cx="2872739" cy="178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76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7030A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 err="1" smtClean="0">
                <a:solidFill>
                  <a:srgbClr val="FF0000"/>
                </a:solidFill>
                <a:latin typeface="Bahnschrift SemiBold" pitchFamily="34" charset="0"/>
                <a:ea typeface="Times New Roman"/>
                <a:cs typeface="Times New Roman"/>
              </a:rPr>
              <a:t>Медиаобразование</a:t>
            </a:r>
            <a:r>
              <a:rPr lang="ru-RU" sz="2800" b="1" i="1" dirty="0" smtClean="0">
                <a:solidFill>
                  <a:srgbClr val="FF0000"/>
                </a:solidFill>
                <a:latin typeface="Bahnschrift SemiBold" pitchFamily="34" charset="0"/>
                <a:ea typeface="Times New Roman"/>
                <a:cs typeface="Times New Roman"/>
              </a:rPr>
              <a:t>  </a:t>
            </a:r>
            <a:br>
              <a:rPr lang="ru-RU" sz="2800" b="1" i="1" dirty="0" smtClean="0">
                <a:solidFill>
                  <a:srgbClr val="FF0000"/>
                </a:solidFill>
                <a:latin typeface="Bahnschrift SemiBold" pitchFamily="34" charset="0"/>
                <a:ea typeface="Times New Roman"/>
                <a:cs typeface="Times New Roman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Bahnschrift SemiBold" pitchFamily="34" charset="0"/>
                <a:ea typeface="Times New Roman"/>
                <a:cs typeface="Times New Roman"/>
              </a:rPr>
              <a:t>одарённых детей и подростков</a:t>
            </a:r>
            <a:endParaRPr lang="ru-RU" sz="2800" b="1" i="1" dirty="0">
              <a:solidFill>
                <a:srgbClr val="FF0000"/>
              </a:solidFill>
              <a:latin typeface="Bahnschrift SemiBold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4114800" cy="4658711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pPr marL="914400" lvl="2" indent="0">
              <a:lnSpc>
                <a:spcPct val="115000"/>
              </a:lnSpc>
              <a:buNone/>
            </a:pPr>
            <a:endParaRPr lang="ru-RU" sz="3700" b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914400" lvl="2" indent="0">
              <a:lnSpc>
                <a:spcPct val="115000"/>
              </a:lnSpc>
              <a:buNone/>
            </a:pPr>
            <a:r>
              <a:rPr lang="ru-RU" sz="37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1) выработка новых </a:t>
            </a:r>
            <a:r>
              <a:rPr lang="ru-RU" sz="3700" b="1" dirty="0" err="1" smtClean="0">
                <a:latin typeface="Times New Roman"/>
                <a:ea typeface="Calibri"/>
                <a:cs typeface="Times New Roman"/>
              </a:rPr>
              <a:t>hard</a:t>
            </a:r>
            <a:r>
              <a:rPr lang="ru-RU" sz="3700" b="1" dirty="0" smtClean="0">
                <a:latin typeface="Times New Roman"/>
                <a:ea typeface="Calibri"/>
                <a:cs typeface="Times New Roman"/>
              </a:rPr>
              <a:t>-компетенций</a:t>
            </a:r>
            <a:r>
              <a:rPr lang="ru-RU" sz="37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37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10287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работать с персональным компьютером на уровне пользователя;</a:t>
            </a:r>
            <a:endParaRPr lang="ru-RU" sz="2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создавать образовательные  видео разных жанров: игровые, документальные, научно-популярные, социальные ролики, фотофильмы, анимация (рисованная, компьютерная, натурная,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Stop-Motion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3D анимация);</a:t>
            </a:r>
            <a:endParaRPr lang="ru-RU" sz="2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создавать учебное видео (слайд-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видеолекции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видеолекции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-хроники, постановочные студийные и мультимедийные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видеолекции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учебные видеоклипы,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скринкасты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видео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слайдкасты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анимации-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сканографии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тематические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видеокейсы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видеорешебники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видеозаписи мастер-классов, видео презентации педагогического опыта, видео презентации образовательных учреждений);</a:t>
            </a:r>
            <a:endParaRPr lang="ru-RU" sz="2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создавать фотогазеты, коллажи, </a:t>
            </a:r>
            <a:r>
              <a:rPr lang="ru-RU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фотоквесты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фотоблоги</a:t>
            </a:r>
            <a:r>
              <a:rPr lang="ru-RU" b="1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2800" b="1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знать  основы программирования на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Python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2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пользоваться редактором трёхмерной графики «123D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Design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», «3D MAX»; создавать трёхмерную модель реального объекта;</a:t>
            </a:r>
            <a:endParaRPr lang="ru-RU" sz="2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уметь выбрать устройства и носители информации в соответствии с решаемой задачей;</a:t>
            </a:r>
            <a:endParaRPr lang="ru-RU" sz="2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работать в программах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: Word, Power Point, Paint, Movie Maker, Scratch 2.0, SweetHome3D, Google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SketchUp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, 123D Design, Photoshop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Figma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2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уметь создавать сайты </a:t>
            </a:r>
            <a:r>
              <a:rPr lang="en-US" dirty="0" err="1" smtClean="0">
                <a:latin typeface="Times New Roman"/>
                <a:ea typeface="Calibri"/>
                <a:cs typeface="Times New Roman"/>
              </a:rPr>
              <a:t>Tilda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Publishing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для детей;</a:t>
            </a:r>
            <a:endParaRPr lang="ru-RU" sz="2800" dirty="0" smtClean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ставить цель – создание проекта, планировать достижение этой цели;</a:t>
            </a:r>
            <a:endParaRPr lang="ru-RU" sz="28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МКОУ </a:t>
            </a:r>
            <a:r>
              <a:rPr lang="ru-RU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СОШ №28</a:t>
            </a:r>
            <a:r>
              <a:rPr lang="ru-RU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г. Нальчик КБР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08982" y="1628800"/>
            <a:ext cx="3816424" cy="465871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2">
              <a:spcAft>
                <a:spcPts val="75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2) развитие 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основных </a:t>
            </a:r>
            <a:r>
              <a:rPr lang="ru-RU" sz="1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</a:t>
            </a:r>
          </a:p>
          <a:p>
            <a:pPr lvl="2">
              <a:spcAft>
                <a:spcPts val="750"/>
              </a:spcAft>
            </a:pPr>
            <a:r>
              <a:rPr lang="ru-RU" sz="1200" b="1" dirty="0" err="1" smtClean="0">
                <a:latin typeface="Times New Roman"/>
                <a:ea typeface="Calibri"/>
                <a:cs typeface="Times New Roman"/>
              </a:rPr>
              <a:t>soft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- компетенций </a:t>
            </a:r>
            <a:r>
              <a:rPr lang="ru-RU" sz="1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учащихся:</a:t>
            </a:r>
            <a:endParaRPr lang="ru-RU" sz="1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75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/>
              <a:buChar char=""/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коммуникабельность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/>
              <a:buChar char=""/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организованность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/>
              <a:buChar char=""/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умение работать в команде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/>
              <a:buChar char=""/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пунктуальность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/>
              <a:buChar char=""/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критическое мышление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/>
              <a:buChar char=""/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креативность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/>
              <a:buChar char=""/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гибкость</a:t>
            </a:r>
            <a:endParaRPr lang="ru-RU" sz="1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/>
              <a:buChar char=""/>
            </a:pPr>
            <a:r>
              <a:rPr lang="ru-RU" sz="1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д</a:t>
            </a:r>
            <a:r>
              <a:rPr lang="ru-RU" sz="1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ружелюбность</a:t>
            </a:r>
            <a:endParaRPr lang="ru-RU" sz="1200" dirty="0" smtClean="0">
              <a:solidFill>
                <a:schemeClr val="bg1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/>
              <a:buChar char=""/>
            </a:pPr>
            <a:r>
              <a:rPr lang="ru-RU" sz="12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лидерские качества</a:t>
            </a:r>
          </a:p>
          <a:p>
            <a:pPr marL="342900" lvl="0" indent="-342900" algn="just">
              <a:lnSpc>
                <a:spcPct val="115000"/>
              </a:lnSpc>
              <a:spcAft>
                <a:spcPts val="750"/>
              </a:spcAft>
              <a:buFont typeface="Wingdings"/>
              <a:buChar char=""/>
            </a:pPr>
            <a:endParaRPr lang="ru-RU" sz="1200" dirty="0">
              <a:solidFill>
                <a:srgbClr val="000000"/>
              </a:solidFill>
              <a:latin typeface="Times New Roman"/>
            </a:endParaRPr>
          </a:p>
          <a:p>
            <a:pPr lvl="0" algn="just">
              <a:lnSpc>
                <a:spcPct val="115000"/>
              </a:lnSpc>
              <a:spcAft>
                <a:spcPts val="750"/>
              </a:spcAft>
            </a:pPr>
            <a:endParaRPr lang="ru-RU" sz="1200" dirty="0" smtClean="0">
              <a:solidFill>
                <a:srgbClr val="000000"/>
              </a:solidFill>
              <a:latin typeface="Times New Roman"/>
            </a:endParaRPr>
          </a:p>
          <a:p>
            <a:pPr lvl="0" algn="just">
              <a:lnSpc>
                <a:spcPct val="115000"/>
              </a:lnSpc>
              <a:spcAft>
                <a:spcPts val="750"/>
              </a:spcAft>
            </a:pPr>
            <a:endParaRPr lang="ru-RU" sz="1200" dirty="0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896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7030A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323850" y="9659"/>
            <a:ext cx="8632825" cy="747712"/>
          </a:xfrm>
          <a:prstGeom prst="ribbon">
            <a:avLst>
              <a:gd name="adj1" fmla="val 16667"/>
              <a:gd name="adj2" fmla="val 5879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Ресурсы, необходимые для достижения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планируемых результатов</a:t>
            </a:r>
            <a:endParaRPr lang="ru-RU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graphicFrame>
        <p:nvGraphicFramePr>
          <p:cNvPr id="3" name="Содержимое 4"/>
          <p:cNvGraphicFramePr>
            <a:graphicFrameLocks/>
          </p:cNvGraphicFramePr>
          <p:nvPr/>
        </p:nvGraphicFramePr>
        <p:xfrm>
          <a:off x="16535400" y="5486400"/>
          <a:ext cx="8745538" cy="5273678"/>
        </p:xfrm>
        <a:graphic>
          <a:graphicData uri="http://schemas.openxmlformats.org/drawingml/2006/table">
            <a:tbl>
              <a:tblPr/>
              <a:tblGrid>
                <a:gridCol w="4665663"/>
                <a:gridCol w="1280089"/>
                <a:gridCol w="1385818"/>
                <a:gridCol w="1413968"/>
              </a:tblGrid>
              <a:tr h="365802">
                <a:tc gridSpan="4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825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02">
                <a:tc gridSpan="4"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6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6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5" marR="91435" marT="45731" marB="4573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64" name="Picture 4" descr="http://nachalka.com/sites/default/userpic/ceminar_160212/cem_ypok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46" y="4223318"/>
            <a:ext cx="1600200" cy="1123950"/>
          </a:xfrm>
          <a:prstGeom prst="rect">
            <a:avLst/>
          </a:prstGeom>
          <a:noFill/>
          <a:ln w="9525">
            <a:solidFill>
              <a:srgbClr val="3906B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044571"/>
              </p:ext>
            </p:extLst>
          </p:nvPr>
        </p:nvGraphicFramePr>
        <p:xfrm>
          <a:off x="2051720" y="819150"/>
          <a:ext cx="6863680" cy="5684001"/>
        </p:xfrm>
        <a:graphic>
          <a:graphicData uri="http://schemas.openxmlformats.org/drawingml/2006/table">
            <a:tbl>
              <a:tblPr/>
              <a:tblGrid>
                <a:gridCol w="2420268"/>
                <a:gridCol w="1462087"/>
                <a:gridCol w="1484313"/>
                <a:gridCol w="1497012"/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1224" marR="41224" marT="20911" marB="20911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 ресурса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1224" marR="41224" marT="20911" marB="20911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единицы ресурса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24" marR="41224" marT="20911" marB="20911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стоимость ресурса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24" marR="41224" marT="20911" marB="20911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</a:tr>
              <a:tr h="317500">
                <a:tc gridSpan="4"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Материально-технические ресурсы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(2021-2022уч.год)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1224" marR="41224" marT="20911" marB="20911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363">
                <a:tc>
                  <a:txBody>
                    <a:bodyPr/>
                    <a:lstStyle/>
                    <a:p>
                      <a:pPr marL="36513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Ремонт помещения:</a:t>
                      </a:r>
                    </a:p>
                    <a:p>
                      <a:pPr marL="265113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Замена деревянных окон на окна из ПВХ ( 1,70 х1,80)</a:t>
                      </a:r>
                    </a:p>
                    <a:p>
                      <a:pPr marL="265113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Установка подвесного потолка</a:t>
                      </a:r>
                    </a:p>
                    <a:p>
                      <a:pPr marL="265113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Замена линолеума</a:t>
                      </a:r>
                    </a:p>
                    <a:p>
                      <a:pPr marL="265113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Замена двери</a:t>
                      </a:r>
                    </a:p>
                    <a:p>
                      <a:pPr marL="265113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Обшивка стен ( до пояса) </a:t>
                      </a:r>
                    </a:p>
                    <a:p>
                      <a:pPr marL="265113" marR="0" lvl="0" indent="-2286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Покраска стен</a:t>
                      </a: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(64 м2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64м2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64м2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 м2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68 м 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12 000,00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637,50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700,00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12 000.00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700,00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200,00</a:t>
                      </a: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48 000,00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40 800,00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44 800,00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12 000,00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23 800,00</a:t>
                      </a:r>
                    </a:p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13 600,00</a:t>
                      </a: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36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65F9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2.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Приобретение мебели:</a:t>
                      </a:r>
                    </a:p>
                    <a:p>
                      <a:pPr marL="36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1). Стол   офисный с тумбой </a:t>
                      </a:r>
                    </a:p>
                    <a:p>
                      <a:pPr marL="36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2).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Столы 7-секционные</a:t>
                      </a:r>
                    </a:p>
                    <a:p>
                      <a:pPr marL="36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4). Стулья ученические</a:t>
                      </a:r>
                    </a:p>
                    <a:p>
                      <a:pPr marL="36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5). Стеллажи книжные</a:t>
                      </a: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</a:t>
                      </a:r>
                      <a:endParaRPr lang="ru-RU" sz="1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7000,00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30500,00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1380,00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8000,00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0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7000,00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122 000,00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49 680.00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16 000,00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</a:tr>
              <a:tr h="298450">
                <a:tc gridSpan="3">
                  <a:txBody>
                    <a:bodyPr/>
                    <a:lstStyle/>
                    <a:p>
                      <a:pPr marL="36513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                                                 итого: ( уже имеется – сделано)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377 680,00 руб.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</a:tr>
              <a:tr h="298450">
                <a:tc gridSpan="4"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Оснащение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медиацентра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( 2022-2023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уч.год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36513" marR="0" lvl="0" indent="0" algn="l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Технические средства обучения:</a:t>
                      </a:r>
                    </a:p>
                    <a:p>
                      <a:pPr marL="265113" marR="0" lvl="0" indent="-228600" algn="l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 -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принтер</a:t>
                      </a:r>
                    </a:p>
                    <a:p>
                      <a:pPr marL="265113" marR="0" lvl="0" indent="-228600" algn="l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МФУ</a:t>
                      </a:r>
                    </a:p>
                    <a:p>
                      <a:pPr marL="265113" marR="0" lvl="0" indent="-228600" algn="l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Телевизор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6513" marR="0" lvl="0" indent="0" algn="l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4).   Фотоаппарат профессиональный </a:t>
                      </a:r>
                    </a:p>
                    <a:p>
                      <a:pPr marL="36513" marR="0" lvl="0" indent="0" algn="l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5).   Комплект для звукозаписи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38 990,00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18 723.10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990,00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49 950,00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168 000,00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38 990,00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723.10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990,00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49 950,00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168 000,00</a:t>
                      </a: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</a:tr>
              <a:tr h="2984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                    итого:   (требуется) 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303 653,00 руб.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7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1068" marR="31068" marT="10157" marB="0" horzOverflow="overflow">
                    <a:lnL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E6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9D3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4" descr="https://static.tildacdn.com/tild3861-6632-4230-a138-373737613363/2014-12-08_Line_174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65" b="58937"/>
          <a:stretch/>
        </p:blipFill>
        <p:spPr bwMode="auto">
          <a:xfrm>
            <a:off x="203089" y="3140968"/>
            <a:ext cx="1585214" cy="9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.alicdn.com/@sc01/kf/HTB15X0CXcrrK1Rjy1zeq6xalFXa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8" b="10493"/>
          <a:stretch/>
        </p:blipFill>
        <p:spPr bwMode="auto">
          <a:xfrm>
            <a:off x="199059" y="2060848"/>
            <a:ext cx="1582110" cy="9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2" y="1001970"/>
            <a:ext cx="1576264" cy="91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4" y="5445224"/>
            <a:ext cx="161635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7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645</Words>
  <Application>Microsoft Office PowerPoint</Application>
  <PresentationFormat>Экран (4:3)</PresentationFormat>
  <Paragraphs>173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Тема Office</vt:lpstr>
      <vt:lpstr>Воздушный поток</vt:lpstr>
      <vt:lpstr>1_Тема Office</vt:lpstr>
      <vt:lpstr>       «К вершинам без границ!» </vt:lpstr>
      <vt:lpstr>Презентация PowerPoint</vt:lpstr>
      <vt:lpstr>Система работы с одарёнными и талантливыми детьми</vt:lpstr>
      <vt:lpstr>Формы работы с одарёнными детьми</vt:lpstr>
      <vt:lpstr>Организация работы медиацентра с одарёнными детьми</vt:lpstr>
      <vt:lpstr>Медиаобразование   одарённых детей и подростков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 вершинам без границ!»</dc:title>
  <dc:creator>Светлана</dc:creator>
  <cp:lastModifiedBy>Светлана</cp:lastModifiedBy>
  <cp:revision>51</cp:revision>
  <dcterms:created xsi:type="dcterms:W3CDTF">2021-04-15T06:04:53Z</dcterms:created>
  <dcterms:modified xsi:type="dcterms:W3CDTF">2022-09-28T09:09:15Z</dcterms:modified>
</cp:coreProperties>
</file>